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84" autoAdjust="0"/>
    <p:restoredTop sz="95343" autoAdjust="0"/>
  </p:normalViewPr>
  <p:slideViewPr>
    <p:cSldViewPr snapToGrid="0">
      <p:cViewPr varScale="1">
        <p:scale>
          <a:sx n="59" d="100"/>
          <a:sy n="59" d="100"/>
        </p:scale>
        <p:origin x="3096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6F7BD-0E67-446D-A943-8871F53F8A96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0481-0511-4BF8-8442-D83ABDE51B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1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0481-0511-4BF8-8442-D83ABDE51B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6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27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8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5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0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1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1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5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7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3A2F-C5B2-4A17-949A-04936A0E1172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779" y="3868702"/>
            <a:ext cx="5277394" cy="4319296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4" y="5104323"/>
            <a:ext cx="3278656" cy="214206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55" y="1974406"/>
            <a:ext cx="1980000" cy="14855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0" name="Image 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55" y="444565"/>
            <a:ext cx="1980000" cy="14855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1" name="Text Box 4"/>
          <p:cNvSpPr txBox="1">
            <a:spLocks noChangeArrowheads="1"/>
          </p:cNvSpPr>
          <p:nvPr/>
        </p:nvSpPr>
        <p:spPr bwMode="auto">
          <a:xfrm>
            <a:off x="2669819" y="9536668"/>
            <a:ext cx="15183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 err="1" smtClean="0"/>
              <a:t>SupFigure</a:t>
            </a:r>
            <a:r>
              <a:rPr lang="en-US" altLang="fr-FR" sz="1800" b="1" dirty="0" smtClean="0"/>
              <a:t> 6</a:t>
            </a:r>
            <a:endParaRPr lang="en-US" altLang="fr-FR" sz="1800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2" y="1976502"/>
            <a:ext cx="1980000" cy="1481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2" y="446661"/>
            <a:ext cx="1980000" cy="1481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14" y="446661"/>
            <a:ext cx="1980000" cy="14813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4489746" y="3687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11479" y="3687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A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447108" y="3687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ZoneTexte 28"/>
          <p:cNvSpPr txBox="1"/>
          <p:nvPr/>
        </p:nvSpPr>
        <p:spPr>
          <a:xfrm>
            <a:off x="492361" y="80158"/>
            <a:ext cx="6052129" cy="32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66FF33"/>
                </a:solidFill>
              </a:rPr>
              <a:t>ISC-EB</a:t>
            </a:r>
            <a:r>
              <a:rPr lang="fr-FR" sz="1400" b="1" dirty="0" smtClean="0">
                <a:solidFill>
                  <a:schemeClr val="bg1"/>
                </a:solidFill>
              </a:rPr>
              <a:t>/</a:t>
            </a:r>
            <a:r>
              <a:rPr lang="fr-FR" sz="1400" b="1" dirty="0" smtClean="0">
                <a:solidFill>
                  <a:srgbClr val="FFC000"/>
                </a:solidFill>
              </a:rPr>
              <a:t>EEP</a:t>
            </a:r>
            <a:r>
              <a:rPr lang="fr-FR" sz="1400" b="1" dirty="0" smtClean="0">
                <a:solidFill>
                  <a:schemeClr val="bg1"/>
                </a:solidFill>
              </a:rPr>
              <a:t>/</a:t>
            </a:r>
            <a:r>
              <a:rPr lang="fr-FR" sz="1400" b="1" dirty="0" smtClean="0">
                <a:solidFill>
                  <a:srgbClr val="FF0000"/>
                </a:solidFill>
              </a:rPr>
              <a:t>EEC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-2003453" y="2557347"/>
            <a:ext cx="4578269" cy="324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</a:rPr>
              <a:t>esg&gt;GFP</a:t>
            </a:r>
            <a:r>
              <a:rPr lang="en-US" sz="1600" dirty="0" smtClean="0">
                <a:solidFill>
                  <a:schemeClr val="bg1"/>
                </a:solidFill>
              </a:rPr>
              <a:t>, day 3</a:t>
            </a:r>
            <a:endParaRPr lang="en-US" sz="1600" i="1" dirty="0">
              <a:solidFill>
                <a:schemeClr val="bg1"/>
              </a:solidFill>
            </a:endParaRPr>
          </a:p>
        </p:txBody>
      </p:sp>
      <p:sp>
        <p:nvSpPr>
          <p:cNvPr id="16" name="ZoneTexte 13"/>
          <p:cNvSpPr txBox="1"/>
          <p:nvPr/>
        </p:nvSpPr>
        <p:spPr>
          <a:xfrm>
            <a:off x="411479" y="1673378"/>
            <a:ext cx="514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Ctrl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7" name="ZoneTexte 14"/>
          <p:cNvSpPr txBox="1"/>
          <p:nvPr/>
        </p:nvSpPr>
        <p:spPr>
          <a:xfrm>
            <a:off x="4489746" y="1673378"/>
            <a:ext cx="945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chemeClr val="bg1"/>
                </a:solidFill>
              </a:rPr>
              <a:t>Btk</a:t>
            </a:r>
            <a:r>
              <a:rPr lang="fr-FR" sz="1400" b="1" i="1" baseline="30000" dirty="0" smtClean="0">
                <a:solidFill>
                  <a:schemeClr val="bg1"/>
                </a:solidFill>
              </a:rPr>
              <a:t>Cry1Ac</a:t>
            </a:r>
            <a:endParaRPr lang="fr-FR" sz="1400" b="1" i="1" baseline="30000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11479" y="3205400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Cry1Ac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necteur droit avec flèche 25"/>
          <p:cNvCxnSpPr/>
          <p:nvPr/>
        </p:nvCxnSpPr>
        <p:spPr>
          <a:xfrm rot="-3300000" flipH="1">
            <a:off x="778071" y="2120797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25"/>
          <p:cNvCxnSpPr/>
          <p:nvPr/>
        </p:nvCxnSpPr>
        <p:spPr>
          <a:xfrm rot="-2040000" flipH="1">
            <a:off x="5502768" y="782211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5"/>
          <p:cNvCxnSpPr/>
          <p:nvPr/>
        </p:nvCxnSpPr>
        <p:spPr>
          <a:xfrm rot="4920000" flipH="1" flipV="1">
            <a:off x="943245" y="2626788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5"/>
          <p:cNvCxnSpPr/>
          <p:nvPr/>
        </p:nvCxnSpPr>
        <p:spPr>
          <a:xfrm rot="7740000" flipH="1" flipV="1">
            <a:off x="4695514" y="1357668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5"/>
          <p:cNvCxnSpPr/>
          <p:nvPr/>
        </p:nvCxnSpPr>
        <p:spPr>
          <a:xfrm rot="10560000" flipH="1">
            <a:off x="6200767" y="104108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5"/>
          <p:cNvCxnSpPr/>
          <p:nvPr/>
        </p:nvCxnSpPr>
        <p:spPr>
          <a:xfrm rot="-780000" flipH="1">
            <a:off x="2070648" y="266397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5"/>
          <p:cNvCxnSpPr/>
          <p:nvPr/>
        </p:nvCxnSpPr>
        <p:spPr>
          <a:xfrm rot="13860000" flipH="1">
            <a:off x="5694270" y="1612348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8880000" flipH="1">
            <a:off x="1617434" y="217425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5"/>
          <p:cNvCxnSpPr/>
          <p:nvPr/>
        </p:nvCxnSpPr>
        <p:spPr>
          <a:xfrm rot="6000000" flipH="1">
            <a:off x="1206951" y="226398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5"/>
          <p:cNvCxnSpPr/>
          <p:nvPr/>
        </p:nvCxnSpPr>
        <p:spPr>
          <a:xfrm rot="3180000" flipH="1">
            <a:off x="5141693" y="1083643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5"/>
          <p:cNvCxnSpPr/>
          <p:nvPr/>
        </p:nvCxnSpPr>
        <p:spPr>
          <a:xfrm rot="-2040000" flipH="1">
            <a:off x="1146891" y="2508378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5"/>
          <p:cNvCxnSpPr/>
          <p:nvPr/>
        </p:nvCxnSpPr>
        <p:spPr>
          <a:xfrm rot="6000000" flipH="1">
            <a:off x="1391188" y="2953181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25"/>
          <p:cNvCxnSpPr/>
          <p:nvPr/>
        </p:nvCxnSpPr>
        <p:spPr>
          <a:xfrm rot="12000000" flipH="1">
            <a:off x="1824409" y="2962718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25"/>
          <p:cNvCxnSpPr/>
          <p:nvPr/>
        </p:nvCxnSpPr>
        <p:spPr>
          <a:xfrm rot="-4500000" flipH="1">
            <a:off x="5031656" y="675037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25"/>
          <p:cNvCxnSpPr/>
          <p:nvPr/>
        </p:nvCxnSpPr>
        <p:spPr>
          <a:xfrm rot="-4500000" flipH="1">
            <a:off x="4842035" y="852053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25"/>
          <p:cNvCxnSpPr/>
          <p:nvPr/>
        </p:nvCxnSpPr>
        <p:spPr>
          <a:xfrm rot="8880000" flipH="1">
            <a:off x="585921" y="301651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25"/>
          <p:cNvCxnSpPr/>
          <p:nvPr/>
        </p:nvCxnSpPr>
        <p:spPr>
          <a:xfrm rot="10560000" flipH="1">
            <a:off x="1867772" y="2568083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25"/>
          <p:cNvCxnSpPr/>
          <p:nvPr/>
        </p:nvCxnSpPr>
        <p:spPr>
          <a:xfrm rot="-780000" flipH="1">
            <a:off x="5549974" y="124625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25"/>
          <p:cNvCxnSpPr/>
          <p:nvPr/>
        </p:nvCxnSpPr>
        <p:spPr>
          <a:xfrm rot="4920000" flipH="1" flipV="1">
            <a:off x="5175218" y="1455332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25"/>
          <p:cNvCxnSpPr/>
          <p:nvPr/>
        </p:nvCxnSpPr>
        <p:spPr>
          <a:xfrm rot="6000000" flipH="1">
            <a:off x="5404686" y="1447333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25"/>
          <p:cNvCxnSpPr/>
          <p:nvPr/>
        </p:nvCxnSpPr>
        <p:spPr>
          <a:xfrm rot="10560000" flipH="1">
            <a:off x="5771996" y="107830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25"/>
          <p:cNvCxnSpPr/>
          <p:nvPr/>
        </p:nvCxnSpPr>
        <p:spPr>
          <a:xfrm rot="13860000" flipH="1">
            <a:off x="5893385" y="140932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25"/>
          <p:cNvCxnSpPr/>
          <p:nvPr/>
        </p:nvCxnSpPr>
        <p:spPr>
          <a:xfrm rot="2640000" flipH="1">
            <a:off x="1430387" y="58388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25"/>
          <p:cNvCxnSpPr/>
          <p:nvPr/>
        </p:nvCxnSpPr>
        <p:spPr>
          <a:xfrm rot="-4500000" flipH="1">
            <a:off x="1065187" y="629317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25"/>
          <p:cNvCxnSpPr/>
          <p:nvPr/>
        </p:nvCxnSpPr>
        <p:spPr>
          <a:xfrm rot="-4500000" flipH="1">
            <a:off x="1039395" y="1069223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25"/>
          <p:cNvCxnSpPr/>
          <p:nvPr/>
        </p:nvCxnSpPr>
        <p:spPr>
          <a:xfrm rot="-780000" flipH="1">
            <a:off x="1339664" y="128054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25"/>
          <p:cNvCxnSpPr/>
          <p:nvPr/>
        </p:nvCxnSpPr>
        <p:spPr>
          <a:xfrm rot="10560000" flipH="1">
            <a:off x="1843626" y="117355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25"/>
          <p:cNvCxnSpPr/>
          <p:nvPr/>
        </p:nvCxnSpPr>
        <p:spPr>
          <a:xfrm rot="13860000" flipH="1">
            <a:off x="1965015" y="79210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25"/>
          <p:cNvCxnSpPr/>
          <p:nvPr/>
        </p:nvCxnSpPr>
        <p:spPr>
          <a:xfrm rot="4920000" flipH="1" flipV="1">
            <a:off x="1723098" y="620942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Image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14" y="1974406"/>
            <a:ext cx="1980000" cy="14855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ZoneTexte 48"/>
          <p:cNvSpPr txBox="1"/>
          <p:nvPr/>
        </p:nvSpPr>
        <p:spPr>
          <a:xfrm>
            <a:off x="4489746" y="3205400"/>
            <a:ext cx="1636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Cry1Ac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447108" y="19022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489746" y="190221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F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447108" y="3205400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Cry1Ac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protoxins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Image 5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2" y="3517791"/>
            <a:ext cx="1980000" cy="14855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55" y="3517791"/>
            <a:ext cx="1980000" cy="14855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ZoneTexte 54"/>
          <p:cNvSpPr txBox="1"/>
          <p:nvPr/>
        </p:nvSpPr>
        <p:spPr>
          <a:xfrm>
            <a:off x="2447108" y="4728387"/>
            <a:ext cx="1636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Cry2Aa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411479" y="4728387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Cry2Aa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protoxins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411479" y="344526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447108" y="344526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411479" y="19022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6" name="ZoneTexte 14"/>
          <p:cNvSpPr txBox="1"/>
          <p:nvPr/>
        </p:nvSpPr>
        <p:spPr>
          <a:xfrm>
            <a:off x="2447108" y="1673378"/>
            <a:ext cx="945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chemeClr val="bg1"/>
                </a:solidFill>
              </a:rPr>
              <a:t>Btk</a:t>
            </a:r>
            <a:r>
              <a:rPr lang="fr-FR" sz="1400" b="1" i="1" baseline="30000" dirty="0" smtClean="0">
                <a:solidFill>
                  <a:schemeClr val="bg1"/>
                </a:solidFill>
              </a:rPr>
              <a:t>Cry1Ab</a:t>
            </a:r>
            <a:endParaRPr lang="fr-FR" sz="1400" b="1" i="1" baseline="30000" dirty="0">
              <a:solidFill>
                <a:schemeClr val="bg1"/>
              </a:solidFill>
            </a:endParaRPr>
          </a:p>
        </p:txBody>
      </p:sp>
      <p:cxnSp>
        <p:nvCxnSpPr>
          <p:cNvPr id="87" name="Connecteur droit avec flèche 25"/>
          <p:cNvCxnSpPr/>
          <p:nvPr/>
        </p:nvCxnSpPr>
        <p:spPr>
          <a:xfrm rot="-2040000" flipH="1">
            <a:off x="3087560" y="629810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25"/>
          <p:cNvCxnSpPr/>
          <p:nvPr/>
        </p:nvCxnSpPr>
        <p:spPr>
          <a:xfrm rot="7740000" flipH="1" flipV="1">
            <a:off x="2704376" y="1135694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25"/>
          <p:cNvCxnSpPr/>
          <p:nvPr/>
        </p:nvCxnSpPr>
        <p:spPr>
          <a:xfrm rot="1500000" flipH="1">
            <a:off x="4163247" y="104770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25"/>
          <p:cNvCxnSpPr/>
          <p:nvPr/>
        </p:nvCxnSpPr>
        <p:spPr>
          <a:xfrm rot="13860000" flipH="1">
            <a:off x="3431463" y="171505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25"/>
          <p:cNvCxnSpPr/>
          <p:nvPr/>
        </p:nvCxnSpPr>
        <p:spPr>
          <a:xfrm rot="3180000" flipH="1">
            <a:off x="3674015" y="931242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25"/>
          <p:cNvCxnSpPr/>
          <p:nvPr/>
        </p:nvCxnSpPr>
        <p:spPr>
          <a:xfrm rot="-4500000" flipH="1">
            <a:off x="3819082" y="52595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25"/>
          <p:cNvCxnSpPr/>
          <p:nvPr/>
        </p:nvCxnSpPr>
        <p:spPr>
          <a:xfrm rot="-4500000" flipH="1">
            <a:off x="2771384" y="90837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25"/>
          <p:cNvCxnSpPr/>
          <p:nvPr/>
        </p:nvCxnSpPr>
        <p:spPr>
          <a:xfrm rot="-780000" flipH="1">
            <a:off x="3244096" y="103421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25"/>
          <p:cNvCxnSpPr/>
          <p:nvPr/>
        </p:nvCxnSpPr>
        <p:spPr>
          <a:xfrm rot="4920000" flipH="1" flipV="1">
            <a:off x="3273531" y="1402322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25"/>
          <p:cNvCxnSpPr/>
          <p:nvPr/>
        </p:nvCxnSpPr>
        <p:spPr>
          <a:xfrm rot="10560000" flipH="1">
            <a:off x="3694719" y="1214137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25"/>
          <p:cNvCxnSpPr/>
          <p:nvPr/>
        </p:nvCxnSpPr>
        <p:spPr>
          <a:xfrm rot="13860000" flipH="1">
            <a:off x="2646603" y="1369569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25"/>
          <p:cNvCxnSpPr/>
          <p:nvPr/>
        </p:nvCxnSpPr>
        <p:spPr>
          <a:xfrm rot="-60000" flipH="1">
            <a:off x="4636820" y="2552677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25"/>
          <p:cNvCxnSpPr/>
          <p:nvPr/>
        </p:nvCxnSpPr>
        <p:spPr>
          <a:xfrm rot="4920000" flipH="1" flipV="1">
            <a:off x="5152274" y="2588818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25"/>
          <p:cNvCxnSpPr/>
          <p:nvPr/>
        </p:nvCxnSpPr>
        <p:spPr>
          <a:xfrm rot="-780000" flipH="1">
            <a:off x="5521893" y="216488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rot="8880000" flipH="1">
            <a:off x="5555697" y="265914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25"/>
          <p:cNvCxnSpPr/>
          <p:nvPr/>
        </p:nvCxnSpPr>
        <p:spPr>
          <a:xfrm rot="6000000" flipH="1">
            <a:off x="5171718" y="218896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25"/>
          <p:cNvCxnSpPr/>
          <p:nvPr/>
        </p:nvCxnSpPr>
        <p:spPr>
          <a:xfrm rot="6000000" flipH="1">
            <a:off x="5866164" y="3033878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25"/>
          <p:cNvCxnSpPr/>
          <p:nvPr/>
        </p:nvCxnSpPr>
        <p:spPr>
          <a:xfrm rot="12000000" flipH="1">
            <a:off x="4911220" y="287113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avec flèche 25"/>
          <p:cNvCxnSpPr/>
          <p:nvPr/>
        </p:nvCxnSpPr>
        <p:spPr>
          <a:xfrm rot="8880000" flipH="1">
            <a:off x="5289497" y="277584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avec flèche 25"/>
          <p:cNvCxnSpPr/>
          <p:nvPr/>
        </p:nvCxnSpPr>
        <p:spPr>
          <a:xfrm rot="10560000" flipH="1">
            <a:off x="5892173" y="261565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avec flèche 25"/>
          <p:cNvCxnSpPr/>
          <p:nvPr/>
        </p:nvCxnSpPr>
        <p:spPr>
          <a:xfrm rot="-780000" flipH="1">
            <a:off x="4108416" y="374071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avec flèche 25"/>
          <p:cNvCxnSpPr/>
          <p:nvPr/>
        </p:nvCxnSpPr>
        <p:spPr>
          <a:xfrm rot="6000000" flipH="1">
            <a:off x="3552832" y="3937069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avec flèche 25"/>
          <p:cNvCxnSpPr/>
          <p:nvPr/>
        </p:nvCxnSpPr>
        <p:spPr>
          <a:xfrm rot="12000000" flipH="1">
            <a:off x="3911874" y="4291249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avec flèche 25"/>
          <p:cNvCxnSpPr/>
          <p:nvPr/>
        </p:nvCxnSpPr>
        <p:spPr>
          <a:xfrm rot="6000000" flipH="1">
            <a:off x="2736334" y="440468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avec flèche 25"/>
          <p:cNvCxnSpPr/>
          <p:nvPr/>
        </p:nvCxnSpPr>
        <p:spPr>
          <a:xfrm rot="10560000" flipH="1">
            <a:off x="3617307" y="4174909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25"/>
          <p:cNvCxnSpPr/>
          <p:nvPr/>
        </p:nvCxnSpPr>
        <p:spPr>
          <a:xfrm rot="12000000" flipH="1">
            <a:off x="1021232" y="3555753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avec flèche 25"/>
          <p:cNvCxnSpPr/>
          <p:nvPr/>
        </p:nvCxnSpPr>
        <p:spPr>
          <a:xfrm rot="8880000" flipH="1">
            <a:off x="640821" y="392097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25"/>
          <p:cNvCxnSpPr/>
          <p:nvPr/>
        </p:nvCxnSpPr>
        <p:spPr>
          <a:xfrm rot="6000000" flipH="1">
            <a:off x="1960904" y="3923817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avec flèche 25"/>
          <p:cNvCxnSpPr/>
          <p:nvPr/>
        </p:nvCxnSpPr>
        <p:spPr>
          <a:xfrm rot="10560000" flipH="1">
            <a:off x="1548300" y="435381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25"/>
          <p:cNvCxnSpPr/>
          <p:nvPr/>
        </p:nvCxnSpPr>
        <p:spPr>
          <a:xfrm rot="3360000" flipH="1">
            <a:off x="1213681" y="396287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628011" y="5891966"/>
            <a:ext cx="708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Symbol" panose="05050102010706020507" pitchFamily="18" charset="2"/>
              </a:rPr>
              <a:t>a</a:t>
            </a:r>
            <a:r>
              <a:rPr lang="fr-FR" sz="1200" dirty="0" smtClean="0"/>
              <a:t>Cry1A</a:t>
            </a:r>
            <a:endParaRPr lang="en-US" sz="1200" dirty="0"/>
          </a:p>
        </p:txBody>
      </p:sp>
      <p:sp>
        <p:nvSpPr>
          <p:cNvPr id="81" name="ZoneTexte 80"/>
          <p:cNvSpPr txBox="1"/>
          <p:nvPr/>
        </p:nvSpPr>
        <p:spPr>
          <a:xfrm>
            <a:off x="443526" y="513470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</a:t>
            </a:r>
            <a:endParaRPr lang="en-US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2449183" y="5030799"/>
            <a:ext cx="21483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i="1" dirty="0" smtClean="0"/>
              <a:t>Btk</a:t>
            </a:r>
            <a:r>
              <a:rPr lang="fr-FR" sz="1000" i="1" baseline="30000" dirty="0" smtClean="0"/>
              <a:t>Cry1Ab</a:t>
            </a:r>
            <a:r>
              <a:rPr lang="fr-FR" sz="1000" i="1" dirty="0" smtClean="0"/>
              <a:t> </a:t>
            </a:r>
            <a:r>
              <a:rPr lang="fr-FR" sz="1000" dirty="0" smtClean="0"/>
              <a:t>spores (</a:t>
            </a:r>
            <a:r>
              <a:rPr lang="fr-FR" sz="1000" dirty="0" err="1" smtClean="0"/>
              <a:t>from</a:t>
            </a:r>
            <a:r>
              <a:rPr lang="fr-FR" sz="1000" dirty="0" smtClean="0"/>
              <a:t> </a:t>
            </a:r>
            <a:r>
              <a:rPr lang="fr-FR" sz="1000" dirty="0" err="1" smtClean="0"/>
              <a:t>strain</a:t>
            </a:r>
            <a:r>
              <a:rPr lang="fr-FR" sz="1000" dirty="0" smtClean="0"/>
              <a:t> SA11)</a:t>
            </a:r>
            <a:endParaRPr lang="en-US" sz="1000" dirty="0"/>
          </a:p>
        </p:txBody>
      </p:sp>
      <p:cxnSp>
        <p:nvCxnSpPr>
          <p:cNvPr id="118" name="Connecteur droit avec flèche 25"/>
          <p:cNvCxnSpPr/>
          <p:nvPr/>
        </p:nvCxnSpPr>
        <p:spPr>
          <a:xfrm rot="12000000" flipH="1">
            <a:off x="2711100" y="274253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25"/>
          <p:cNvCxnSpPr/>
          <p:nvPr/>
        </p:nvCxnSpPr>
        <p:spPr>
          <a:xfrm rot="12000000" flipH="1">
            <a:off x="2925846" y="2252176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avec flèche 25"/>
          <p:cNvCxnSpPr/>
          <p:nvPr/>
        </p:nvCxnSpPr>
        <p:spPr>
          <a:xfrm rot="-780000" flipH="1">
            <a:off x="3941765" y="2616835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avec flèche 25"/>
          <p:cNvCxnSpPr/>
          <p:nvPr/>
        </p:nvCxnSpPr>
        <p:spPr>
          <a:xfrm rot="6000000" flipH="1">
            <a:off x="3424645" y="2470229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25"/>
          <p:cNvCxnSpPr/>
          <p:nvPr/>
        </p:nvCxnSpPr>
        <p:spPr>
          <a:xfrm rot="6000000" flipH="1">
            <a:off x="3168725" y="2533393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25"/>
          <p:cNvCxnSpPr/>
          <p:nvPr/>
        </p:nvCxnSpPr>
        <p:spPr>
          <a:xfrm rot="-2040000" flipH="1">
            <a:off x="3789645" y="2979432"/>
            <a:ext cx="143296" cy="147328"/>
          </a:xfrm>
          <a:prstGeom prst="straightConnector1">
            <a:avLst/>
          </a:prstGeom>
          <a:ln w="12700">
            <a:solidFill>
              <a:srgbClr val="FFC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avec flèche 25"/>
          <p:cNvCxnSpPr/>
          <p:nvPr/>
        </p:nvCxnSpPr>
        <p:spPr>
          <a:xfrm rot="6000000" flipH="1">
            <a:off x="3574981" y="2240920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avec flèche 25"/>
          <p:cNvCxnSpPr/>
          <p:nvPr/>
        </p:nvCxnSpPr>
        <p:spPr>
          <a:xfrm rot="6000000" flipH="1">
            <a:off x="3876317" y="229980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avec flèche 25"/>
          <p:cNvCxnSpPr/>
          <p:nvPr/>
        </p:nvCxnSpPr>
        <p:spPr>
          <a:xfrm rot="-780000" flipH="1">
            <a:off x="4167612" y="275370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25"/>
          <p:cNvCxnSpPr/>
          <p:nvPr/>
        </p:nvCxnSpPr>
        <p:spPr>
          <a:xfrm rot="12000000" flipH="1">
            <a:off x="2901601" y="280339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avec flèche 25"/>
          <p:cNvCxnSpPr/>
          <p:nvPr/>
        </p:nvCxnSpPr>
        <p:spPr>
          <a:xfrm rot="12000000" flipH="1">
            <a:off x="3341484" y="2848419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avec flèche 129"/>
          <p:cNvCxnSpPr/>
          <p:nvPr/>
        </p:nvCxnSpPr>
        <p:spPr>
          <a:xfrm rot="8880000" flipH="1">
            <a:off x="4111253" y="2191571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avec flèche 25"/>
          <p:cNvCxnSpPr/>
          <p:nvPr/>
        </p:nvCxnSpPr>
        <p:spPr>
          <a:xfrm rot="-780000" flipH="1">
            <a:off x="5764348" y="2334604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25"/>
          <p:cNvCxnSpPr/>
          <p:nvPr/>
        </p:nvCxnSpPr>
        <p:spPr>
          <a:xfrm rot="-780000" flipH="1">
            <a:off x="4843022" y="2646332"/>
            <a:ext cx="143296" cy="147328"/>
          </a:xfrm>
          <a:prstGeom prst="straightConnector1">
            <a:avLst/>
          </a:prstGeom>
          <a:ln w="12700">
            <a:solidFill>
              <a:srgbClr val="FF0000"/>
            </a:solidFill>
            <a:headEnd w="sm" len="lg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avec flèche 132"/>
          <p:cNvCxnSpPr/>
          <p:nvPr/>
        </p:nvCxnSpPr>
        <p:spPr>
          <a:xfrm flipH="1">
            <a:off x="3426269" y="5715662"/>
            <a:ext cx="3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avec flèche 133"/>
          <p:cNvCxnSpPr/>
          <p:nvPr/>
        </p:nvCxnSpPr>
        <p:spPr>
          <a:xfrm flipH="1">
            <a:off x="3426269" y="6056474"/>
            <a:ext cx="17621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134"/>
          <p:cNvSpPr txBox="1"/>
          <p:nvPr/>
        </p:nvSpPr>
        <p:spPr>
          <a:xfrm>
            <a:off x="3526278" y="5606124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ProCry1A</a:t>
            </a:r>
            <a:endParaRPr lang="en-US" sz="800" dirty="0"/>
          </a:p>
        </p:txBody>
      </p:sp>
      <p:sp>
        <p:nvSpPr>
          <p:cNvPr id="136" name="ZoneTexte 135"/>
          <p:cNvSpPr txBox="1"/>
          <p:nvPr/>
        </p:nvSpPr>
        <p:spPr>
          <a:xfrm>
            <a:off x="3526278" y="5937413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Activated Cry1A</a:t>
            </a:r>
            <a:endParaRPr lang="en-US" sz="800" dirty="0"/>
          </a:p>
        </p:txBody>
      </p:sp>
      <p:sp>
        <p:nvSpPr>
          <p:cNvPr id="75" name="Rectangle 74"/>
          <p:cNvSpPr/>
          <p:nvPr/>
        </p:nvSpPr>
        <p:spPr>
          <a:xfrm>
            <a:off x="2485505" y="5224549"/>
            <a:ext cx="689957" cy="16459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1766454" y="5224548"/>
            <a:ext cx="702425" cy="16417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3186547" y="5403272"/>
            <a:ext cx="217516" cy="1471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ZoneTexte 81"/>
          <p:cNvSpPr txBox="1"/>
          <p:nvPr/>
        </p:nvSpPr>
        <p:spPr>
          <a:xfrm rot="5400000">
            <a:off x="1693935" y="5863410"/>
            <a:ext cx="80463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 smtClean="0">
                <a:solidFill>
                  <a:srgbClr val="FF0000"/>
                </a:solidFill>
              </a:rPr>
              <a:t>Experiments</a:t>
            </a:r>
            <a:r>
              <a:rPr lang="fr-FR" sz="800" b="1" dirty="0" smtClean="0">
                <a:solidFill>
                  <a:srgbClr val="FF0000"/>
                </a:solidFill>
              </a:rPr>
              <a:t> not </a:t>
            </a:r>
            <a:r>
              <a:rPr lang="fr-FR" sz="800" b="1" dirty="0" err="1" smtClean="0">
                <a:solidFill>
                  <a:srgbClr val="FF0000"/>
                </a:solidFill>
              </a:rPr>
              <a:t>included</a:t>
            </a:r>
            <a:r>
              <a:rPr lang="fr-FR" sz="800" b="1" dirty="0" smtClean="0">
                <a:solidFill>
                  <a:srgbClr val="FF0000"/>
                </a:solidFill>
              </a:rPr>
              <a:t> in </a:t>
            </a:r>
            <a:r>
              <a:rPr lang="fr-FR" sz="800" b="1" dirty="0" err="1" smtClean="0">
                <a:solidFill>
                  <a:srgbClr val="FF0000"/>
                </a:solidFill>
              </a:rPr>
              <a:t>this</a:t>
            </a:r>
            <a:r>
              <a:rPr lang="fr-FR" sz="800" b="1" dirty="0" smtClean="0">
                <a:solidFill>
                  <a:srgbClr val="FF0000"/>
                </a:solidFill>
              </a:rPr>
              <a:t> </a:t>
            </a:r>
            <a:r>
              <a:rPr lang="fr-FR" sz="800" b="1" dirty="0" err="1" smtClean="0">
                <a:solidFill>
                  <a:srgbClr val="FF0000"/>
                </a:solidFill>
              </a:rPr>
              <a:t>paper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138" name="ZoneTexte 137"/>
          <p:cNvSpPr txBox="1"/>
          <p:nvPr/>
        </p:nvSpPr>
        <p:spPr>
          <a:xfrm rot="5400000">
            <a:off x="2643486" y="6023293"/>
            <a:ext cx="134719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 smtClean="0">
                <a:solidFill>
                  <a:srgbClr val="FF0000"/>
                </a:solidFill>
              </a:rPr>
              <a:t>Experiments</a:t>
            </a:r>
            <a:r>
              <a:rPr lang="fr-FR" sz="800" b="1" dirty="0" smtClean="0">
                <a:solidFill>
                  <a:srgbClr val="FF0000"/>
                </a:solidFill>
              </a:rPr>
              <a:t> not </a:t>
            </a:r>
            <a:r>
              <a:rPr lang="fr-FR" sz="800" b="1" dirty="0" err="1" smtClean="0">
                <a:solidFill>
                  <a:srgbClr val="FF0000"/>
                </a:solidFill>
              </a:rPr>
              <a:t>included</a:t>
            </a:r>
            <a:r>
              <a:rPr lang="fr-FR" sz="800" b="1" dirty="0" smtClean="0">
                <a:solidFill>
                  <a:srgbClr val="FF0000"/>
                </a:solidFill>
              </a:rPr>
              <a:t> in </a:t>
            </a:r>
            <a:r>
              <a:rPr lang="fr-FR" sz="800" b="1" dirty="0" err="1" smtClean="0">
                <a:solidFill>
                  <a:srgbClr val="FF0000"/>
                </a:solidFill>
              </a:rPr>
              <a:t>this</a:t>
            </a:r>
            <a:r>
              <a:rPr lang="fr-FR" sz="800" b="1" dirty="0" smtClean="0">
                <a:solidFill>
                  <a:srgbClr val="FF0000"/>
                </a:solidFill>
              </a:rPr>
              <a:t> </a:t>
            </a:r>
            <a:r>
              <a:rPr lang="fr-FR" sz="800" b="1" dirty="0" err="1" smtClean="0">
                <a:solidFill>
                  <a:srgbClr val="FF0000"/>
                </a:solidFill>
              </a:rPr>
              <a:t>paper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161" name="ZoneTexte 160"/>
          <p:cNvSpPr txBox="1"/>
          <p:nvPr/>
        </p:nvSpPr>
        <p:spPr>
          <a:xfrm>
            <a:off x="4853892" y="527551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0h</a:t>
            </a:r>
            <a:endParaRPr lang="en-US" sz="800" dirty="0"/>
          </a:p>
        </p:txBody>
      </p:sp>
      <p:sp>
        <p:nvSpPr>
          <p:cNvPr id="162" name="ZoneTexte 161"/>
          <p:cNvSpPr txBox="1"/>
          <p:nvPr/>
        </p:nvSpPr>
        <p:spPr>
          <a:xfrm>
            <a:off x="5291638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1d</a:t>
            </a:r>
            <a:endParaRPr lang="en-US" sz="800" dirty="0"/>
          </a:p>
        </p:txBody>
      </p:sp>
      <p:sp>
        <p:nvSpPr>
          <p:cNvPr id="163" name="ZoneTexte 162"/>
          <p:cNvSpPr txBox="1"/>
          <p:nvPr/>
        </p:nvSpPr>
        <p:spPr>
          <a:xfrm>
            <a:off x="5505851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3d</a:t>
            </a:r>
            <a:endParaRPr lang="en-US" sz="800" dirty="0"/>
          </a:p>
        </p:txBody>
      </p:sp>
      <p:sp>
        <p:nvSpPr>
          <p:cNvPr id="164" name="ZoneTexte 163"/>
          <p:cNvSpPr txBox="1"/>
          <p:nvPr/>
        </p:nvSpPr>
        <p:spPr>
          <a:xfrm>
            <a:off x="5071833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4h</a:t>
            </a:r>
            <a:endParaRPr lang="en-US" sz="8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5719000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/>
              <a:t>6</a:t>
            </a:r>
            <a:r>
              <a:rPr lang="fr-FR" sz="800" dirty="0" smtClean="0"/>
              <a:t>d</a:t>
            </a:r>
            <a:endParaRPr lang="en-US" sz="800" dirty="0"/>
          </a:p>
        </p:txBody>
      </p:sp>
      <p:sp>
        <p:nvSpPr>
          <p:cNvPr id="166" name="ZoneTexte 165"/>
          <p:cNvSpPr txBox="1"/>
          <p:nvPr/>
        </p:nvSpPr>
        <p:spPr>
          <a:xfrm>
            <a:off x="6144494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1d</a:t>
            </a:r>
            <a:endParaRPr lang="en-US" sz="800" dirty="0"/>
          </a:p>
        </p:txBody>
      </p:sp>
      <p:sp>
        <p:nvSpPr>
          <p:cNvPr id="167" name="ZoneTexte 166"/>
          <p:cNvSpPr txBox="1"/>
          <p:nvPr/>
        </p:nvSpPr>
        <p:spPr>
          <a:xfrm>
            <a:off x="6365631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3d</a:t>
            </a:r>
            <a:endParaRPr lang="en-US" sz="800" dirty="0"/>
          </a:p>
        </p:txBody>
      </p:sp>
      <p:sp>
        <p:nvSpPr>
          <p:cNvPr id="168" name="ZoneTexte 167"/>
          <p:cNvSpPr txBox="1"/>
          <p:nvPr/>
        </p:nvSpPr>
        <p:spPr>
          <a:xfrm>
            <a:off x="5948931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4h</a:t>
            </a:r>
            <a:endParaRPr lang="en-US" sz="800" dirty="0"/>
          </a:p>
        </p:txBody>
      </p:sp>
      <p:sp>
        <p:nvSpPr>
          <p:cNvPr id="169" name="Parenthèse ouvrante 168"/>
          <p:cNvSpPr/>
          <p:nvPr/>
        </p:nvSpPr>
        <p:spPr>
          <a:xfrm rot="5400000">
            <a:off x="5488876" y="4922228"/>
            <a:ext cx="114300" cy="820881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Parenthèse ouvrante 169"/>
          <p:cNvSpPr/>
          <p:nvPr/>
        </p:nvSpPr>
        <p:spPr>
          <a:xfrm rot="5400000">
            <a:off x="6371308" y="4927423"/>
            <a:ext cx="114300" cy="810491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ZoneTexte 171"/>
          <p:cNvSpPr txBox="1"/>
          <p:nvPr/>
        </p:nvSpPr>
        <p:spPr>
          <a:xfrm>
            <a:off x="5232479" y="5079822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Intestines</a:t>
            </a:r>
            <a:endParaRPr lang="en-US" sz="800" dirty="0"/>
          </a:p>
        </p:txBody>
      </p:sp>
      <p:sp>
        <p:nvSpPr>
          <p:cNvPr id="173" name="ZoneTexte 172"/>
          <p:cNvSpPr txBox="1"/>
          <p:nvPr/>
        </p:nvSpPr>
        <p:spPr>
          <a:xfrm>
            <a:off x="6181438" y="5079822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i="1" dirty="0" smtClean="0"/>
              <a:t>In vitro</a:t>
            </a:r>
            <a:endParaRPr lang="en-US" sz="800" i="1" dirty="0"/>
          </a:p>
        </p:txBody>
      </p:sp>
      <p:sp>
        <p:nvSpPr>
          <p:cNvPr id="174" name="ZoneTexte 173"/>
          <p:cNvSpPr txBox="1"/>
          <p:nvPr/>
        </p:nvSpPr>
        <p:spPr>
          <a:xfrm>
            <a:off x="4501163" y="564720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130</a:t>
            </a:r>
            <a:endParaRPr lang="en-US" sz="800" dirty="0"/>
          </a:p>
        </p:txBody>
      </p:sp>
      <p:sp>
        <p:nvSpPr>
          <p:cNvPr id="175" name="ZoneTexte 174"/>
          <p:cNvSpPr txBox="1"/>
          <p:nvPr/>
        </p:nvSpPr>
        <p:spPr>
          <a:xfrm>
            <a:off x="4558870" y="5800529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95</a:t>
            </a:r>
            <a:endParaRPr lang="en-US" sz="800" dirty="0"/>
          </a:p>
        </p:txBody>
      </p:sp>
      <p:sp>
        <p:nvSpPr>
          <p:cNvPr id="176" name="ZoneTexte 175"/>
          <p:cNvSpPr txBox="1"/>
          <p:nvPr/>
        </p:nvSpPr>
        <p:spPr>
          <a:xfrm>
            <a:off x="4558871" y="595369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72</a:t>
            </a:r>
            <a:endParaRPr lang="en-US" sz="800" dirty="0"/>
          </a:p>
        </p:txBody>
      </p:sp>
      <p:sp>
        <p:nvSpPr>
          <p:cNvPr id="177" name="ZoneTexte 176"/>
          <p:cNvSpPr txBox="1"/>
          <p:nvPr/>
        </p:nvSpPr>
        <p:spPr>
          <a:xfrm>
            <a:off x="4558870" y="6145584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55</a:t>
            </a:r>
            <a:endParaRPr lang="en-US" sz="800" dirty="0"/>
          </a:p>
        </p:txBody>
      </p:sp>
      <p:sp>
        <p:nvSpPr>
          <p:cNvPr id="178" name="ZoneTexte 177"/>
          <p:cNvSpPr txBox="1"/>
          <p:nvPr/>
        </p:nvSpPr>
        <p:spPr>
          <a:xfrm>
            <a:off x="4558871" y="647739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36</a:t>
            </a:r>
            <a:endParaRPr lang="en-US" sz="800" dirty="0"/>
          </a:p>
        </p:txBody>
      </p:sp>
      <p:sp>
        <p:nvSpPr>
          <p:cNvPr id="179" name="ZoneTexte 178"/>
          <p:cNvSpPr txBox="1"/>
          <p:nvPr/>
        </p:nvSpPr>
        <p:spPr>
          <a:xfrm>
            <a:off x="4558870" y="6709736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28</a:t>
            </a:r>
            <a:endParaRPr lang="en-US" sz="800" dirty="0"/>
          </a:p>
        </p:txBody>
      </p:sp>
      <p:sp>
        <p:nvSpPr>
          <p:cNvPr id="180" name="ZoneTexte 179"/>
          <p:cNvSpPr txBox="1"/>
          <p:nvPr/>
        </p:nvSpPr>
        <p:spPr>
          <a:xfrm>
            <a:off x="6554931" y="5275518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/>
              <a:t>6</a:t>
            </a:r>
            <a:r>
              <a:rPr lang="fr-FR" sz="800" dirty="0" smtClean="0"/>
              <a:t>d</a:t>
            </a:r>
            <a:endParaRPr lang="en-US" sz="800" dirty="0"/>
          </a:p>
        </p:txBody>
      </p:sp>
      <p:sp>
        <p:nvSpPr>
          <p:cNvPr id="181" name="ZoneTexte 180"/>
          <p:cNvSpPr txBox="1"/>
          <p:nvPr/>
        </p:nvSpPr>
        <p:spPr>
          <a:xfrm>
            <a:off x="4501162" y="5478182"/>
            <a:ext cx="3577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smtClean="0"/>
              <a:t>250</a:t>
            </a:r>
            <a:endParaRPr lang="en-US" sz="800" dirty="0"/>
          </a:p>
        </p:txBody>
      </p:sp>
      <p:sp>
        <p:nvSpPr>
          <p:cNvPr id="182" name="ZoneTexte 181"/>
          <p:cNvSpPr txBox="1"/>
          <p:nvPr/>
        </p:nvSpPr>
        <p:spPr>
          <a:xfrm>
            <a:off x="4277354" y="51347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J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20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1781</TotalTime>
  <Words>73</Words>
  <Application>Microsoft Office PowerPoint</Application>
  <PresentationFormat>Format A4 (210 x 297 mm)</PresentationFormat>
  <Paragraphs>46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Armel Gallet</dc:creator>
  <cp:lastModifiedBy>Armel</cp:lastModifiedBy>
  <cp:revision>415</cp:revision>
  <cp:lastPrinted>2020-09-23T08:09:58Z</cp:lastPrinted>
  <dcterms:created xsi:type="dcterms:W3CDTF">2020-09-01T15:44:16Z</dcterms:created>
  <dcterms:modified xsi:type="dcterms:W3CDTF">2022-09-29T15:46:00Z</dcterms:modified>
</cp:coreProperties>
</file>